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256" r:id="rId5"/>
    <p:sldId id="257" r:id="rId6"/>
    <p:sldId id="258" r:id="rId7"/>
    <p:sldId id="259" r:id="rId8"/>
    <p:sldId id="265" r:id="rId9"/>
    <p:sldId id="266" r:id="rId10"/>
    <p:sldId id="267" r:id="rId11"/>
    <p:sldId id="260" r:id="rId12"/>
    <p:sldId id="261" r:id="rId13"/>
    <p:sldId id="262" r:id="rId14"/>
    <p:sldId id="263" r:id="rId15"/>
    <p:sldId id="264" r:id="rId16"/>
    <p:sldId id="268" r:id="rId1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BB6D46-9E96-4382-B7BE-EAB6DCDBAD68}" type="datetime1">
              <a:rPr lang="es-ES" smtClean="0"/>
              <a:t>21/09/2020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5CDEBD-EF8F-487A-856D-CC68DBEFA7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0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48CB058-31D5-4091-A82D-596733D669AF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293C6C-82EA-4D9D-AA8A-69C85F2EE2B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72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293C6C-82EA-4D9D-AA8A-69C85F2EE2B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80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ED71DF65-7EFA-443F-9F69-AE4C2E27E38A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E282AC-BD4A-40D4-9056-1384EF77EFFE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15F9D9-418B-4173-BB39-5CDE19C44F42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CCF9A0-EB2D-40F4-9AFD-B2F66DBF9C1B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5A4F2-A50D-4484-8F7B-FF94B40F5ED0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7" name="Conector recto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B1FA53-B5D9-4897-9129-784AA09FE3D4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477429-E00C-44B8-8577-4597B4EA6EAF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496B55-9BF5-4CDA-B929-D313FDE6B053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5F2044-AC52-4D0A-B1D4-108FC2D7C62D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08F46-21AA-4406-BD5F-35D7F67B1968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0132CE-1A26-4C3E-8196-1D77042E2871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E8F5D91A-F60F-4362-8820-87E8A637ACD6}" type="datetime1">
              <a:rPr lang="es-ES" noProof="0" smtClean="0"/>
              <a:t>21/09/2020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090" y="4536091"/>
            <a:ext cx="11558740" cy="1967664"/>
          </a:xfrm>
        </p:spPr>
        <p:txBody>
          <a:bodyPr rtlCol="0">
            <a:normAutofit/>
          </a:bodyPr>
          <a:lstStyle/>
          <a:p>
            <a:r>
              <a:rPr lang="es-ES" sz="6600" dirty="0">
                <a:solidFill>
                  <a:schemeClr val="accent1"/>
                </a:solidFill>
              </a:rPr>
              <a:t>Síguenos en Facebook</a:t>
            </a:r>
          </a:p>
        </p:txBody>
      </p:sp>
      <p:pic>
        <p:nvPicPr>
          <p:cNvPr id="5" name="Imagen 4" descr="Un primer plano de un campo verde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67" r="1" b="29770"/>
          <a:stretch/>
        </p:blipFill>
        <p:spPr>
          <a:xfrm>
            <a:off x="389420" y="256540"/>
            <a:ext cx="11704320" cy="3764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B5455E-1CFA-4E78-A07C-BDE03A89C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391" y="120771"/>
            <a:ext cx="5159218" cy="51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D1A9F219-7EFC-4351-939C-E2AB5E82F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780889"/>
              </p:ext>
            </p:extLst>
          </p:nvPr>
        </p:nvGraphicFramePr>
        <p:xfrm>
          <a:off x="1977188" y="384827"/>
          <a:ext cx="4683069" cy="613129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61023">
                  <a:extLst>
                    <a:ext uri="{9D8B030D-6E8A-4147-A177-3AD203B41FA5}">
                      <a16:colId xmlns:a16="http://schemas.microsoft.com/office/drawing/2014/main" val="108833134"/>
                    </a:ext>
                  </a:extLst>
                </a:gridCol>
                <a:gridCol w="1561023">
                  <a:extLst>
                    <a:ext uri="{9D8B030D-6E8A-4147-A177-3AD203B41FA5}">
                      <a16:colId xmlns:a16="http://schemas.microsoft.com/office/drawing/2014/main" val="264801911"/>
                    </a:ext>
                  </a:extLst>
                </a:gridCol>
                <a:gridCol w="1561023">
                  <a:extLst>
                    <a:ext uri="{9D8B030D-6E8A-4147-A177-3AD203B41FA5}">
                      <a16:colId xmlns:a16="http://schemas.microsoft.com/office/drawing/2014/main" val="3064402360"/>
                    </a:ext>
                  </a:extLst>
                </a:gridCol>
              </a:tblGrid>
              <a:tr h="408753">
                <a:tc>
                  <a:txBody>
                    <a:bodyPr/>
                    <a:lstStyle/>
                    <a:p>
                      <a:r>
                        <a:rPr lang="es-419" sz="14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PRECIO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978836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Frijol nacido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15485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Frijol tierno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045638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Frijol blanco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957020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Frijol cubases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066235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Arracache rallado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229725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Arracache entero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616190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Chiles jalapeños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20042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Chiles panameños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288012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Perejil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 grande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70111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Rábano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918054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Mostaza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614231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Albahaca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222653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Yerba buena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945965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Manzanilla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600001"/>
                  </a:ext>
                </a:extLst>
              </a:tr>
            </a:tbl>
          </a:graphicData>
        </a:graphic>
      </p:graphicFrame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AC12769-1A6F-4F35-A711-3666AD14C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078730"/>
              </p:ext>
            </p:extLst>
          </p:nvPr>
        </p:nvGraphicFramePr>
        <p:xfrm>
          <a:off x="5950043" y="384827"/>
          <a:ext cx="4072846" cy="613129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51334">
                  <a:extLst>
                    <a:ext uri="{9D8B030D-6E8A-4147-A177-3AD203B41FA5}">
                      <a16:colId xmlns:a16="http://schemas.microsoft.com/office/drawing/2014/main" val="2937232788"/>
                    </a:ext>
                  </a:extLst>
                </a:gridCol>
                <a:gridCol w="1163897">
                  <a:extLst>
                    <a:ext uri="{9D8B030D-6E8A-4147-A177-3AD203B41FA5}">
                      <a16:colId xmlns:a16="http://schemas.microsoft.com/office/drawing/2014/main" val="3338389451"/>
                    </a:ext>
                  </a:extLst>
                </a:gridCol>
                <a:gridCol w="1357615">
                  <a:extLst>
                    <a:ext uri="{9D8B030D-6E8A-4147-A177-3AD203B41FA5}">
                      <a16:colId xmlns:a16="http://schemas.microsoft.com/office/drawing/2014/main" val="2009365739"/>
                    </a:ext>
                  </a:extLst>
                </a:gridCol>
              </a:tblGrid>
              <a:tr h="408753">
                <a:tc>
                  <a:txBody>
                    <a:bodyPr/>
                    <a:lstStyle/>
                    <a:p>
                      <a:r>
                        <a:rPr lang="es-419" sz="14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PRECIO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89985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130641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 err="1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Arugula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926506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Berenjenas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35926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Berros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132664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 err="1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Estragon</a:t>
                      </a: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14860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2005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Eneldo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241565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Salvia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688638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Zacate limón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302680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Jengibre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88088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Cartón de Huevos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890808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Miel de abeja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Litro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¢4.500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776438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Miel de abeja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Tarrito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926409"/>
                  </a:ext>
                </a:extLst>
              </a:tr>
              <a:tr h="4087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Tapa dulce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005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74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utas para el corazón, el cuerpo y el alma - Le Bon Menu Magazine">
            <a:extLst>
              <a:ext uri="{FF2B5EF4-FFF2-40B4-BE49-F238E27FC236}">
                <a16:creationId xmlns:a16="http://schemas.microsoft.com/office/drawing/2014/main" id="{2AC107E4-2AC1-4F3A-A501-1CA15306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31F4570B-6ACE-42E3-83CE-F95C21725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8189"/>
              </p:ext>
            </p:extLst>
          </p:nvPr>
        </p:nvGraphicFramePr>
        <p:xfrm>
          <a:off x="2037712" y="1038779"/>
          <a:ext cx="4423932" cy="52809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74644">
                  <a:extLst>
                    <a:ext uri="{9D8B030D-6E8A-4147-A177-3AD203B41FA5}">
                      <a16:colId xmlns:a16="http://schemas.microsoft.com/office/drawing/2014/main" val="177520416"/>
                    </a:ext>
                  </a:extLst>
                </a:gridCol>
                <a:gridCol w="1474644">
                  <a:extLst>
                    <a:ext uri="{9D8B030D-6E8A-4147-A177-3AD203B41FA5}">
                      <a16:colId xmlns:a16="http://schemas.microsoft.com/office/drawing/2014/main" val="3662177372"/>
                    </a:ext>
                  </a:extLst>
                </a:gridCol>
                <a:gridCol w="1474644">
                  <a:extLst>
                    <a:ext uri="{9D8B030D-6E8A-4147-A177-3AD203B41FA5}">
                      <a16:colId xmlns:a16="http://schemas.microsoft.com/office/drawing/2014/main" val="3085265719"/>
                    </a:ext>
                  </a:extLst>
                </a:gridCol>
              </a:tblGrid>
              <a:tr h="342921">
                <a:tc>
                  <a:txBody>
                    <a:bodyPr/>
                    <a:lstStyle/>
                    <a:p>
                      <a:r>
                        <a:rPr lang="es-419" sz="14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PRECIO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199765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Aguacate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779126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Piña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687143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Guanábana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497766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Manga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626669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Papaya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003367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Melón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81832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Sandía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349082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Pipa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744469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Naranjas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061505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Limón </a:t>
                      </a:r>
                      <a:r>
                        <a:rPr lang="es-419" sz="1400" kern="1200" dirty="0" err="1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mesino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385079"/>
                  </a:ext>
                </a:extLst>
              </a:tr>
              <a:tr h="3238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Limón mandarina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962846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Banano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735"/>
                  </a:ext>
                </a:extLst>
              </a:tr>
              <a:tr h="3429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Fresas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¢4.500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609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Guayaba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204222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64058BDF-F392-42D2-9609-BFC77AB72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843146"/>
              </p:ext>
            </p:extLst>
          </p:nvPr>
        </p:nvGraphicFramePr>
        <p:xfrm>
          <a:off x="5801384" y="1047748"/>
          <a:ext cx="4352904" cy="51131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8561">
                  <a:extLst>
                    <a:ext uri="{9D8B030D-6E8A-4147-A177-3AD203B41FA5}">
                      <a16:colId xmlns:a16="http://schemas.microsoft.com/office/drawing/2014/main" val="163362347"/>
                    </a:ext>
                  </a:extLst>
                </a:gridCol>
                <a:gridCol w="1579976">
                  <a:extLst>
                    <a:ext uri="{9D8B030D-6E8A-4147-A177-3AD203B41FA5}">
                      <a16:colId xmlns:a16="http://schemas.microsoft.com/office/drawing/2014/main" val="4199253613"/>
                    </a:ext>
                  </a:extLst>
                </a:gridCol>
                <a:gridCol w="954367">
                  <a:extLst>
                    <a:ext uri="{9D8B030D-6E8A-4147-A177-3AD203B41FA5}">
                      <a16:colId xmlns:a16="http://schemas.microsoft.com/office/drawing/2014/main" val="2027382131"/>
                    </a:ext>
                  </a:extLst>
                </a:gridCol>
              </a:tblGrid>
              <a:tr h="339047">
                <a:tc>
                  <a:txBody>
                    <a:bodyPr/>
                    <a:lstStyle/>
                    <a:p>
                      <a:r>
                        <a:rPr lang="es-419" sz="14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PRECIO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942514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Maracuyá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412363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Carambola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581134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387731"/>
                  </a:ext>
                </a:extLst>
              </a:tr>
              <a:tr h="5393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Bolsita de 250 </a:t>
                      </a:r>
                      <a:r>
                        <a:rPr lang="es-419" sz="1400" kern="1200" dirty="0" err="1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grs</a:t>
                      </a:r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92974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Tamarindo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438059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Ciruelas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002519"/>
                  </a:ext>
                </a:extLst>
              </a:tr>
              <a:tr h="5393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Manzana gala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Paquete 6 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63015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Manzana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09524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Manzana roja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740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Mandarina Importada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351364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Naranja Importada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613703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Melocotón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315138"/>
                  </a:ext>
                </a:extLst>
              </a:tr>
              <a:tr h="2921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Durazno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820343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EC335382-03B5-4747-8EE8-93B7A3031CD4}"/>
              </a:ext>
            </a:extLst>
          </p:cNvPr>
          <p:cNvSpPr/>
          <p:nvPr/>
        </p:nvSpPr>
        <p:spPr>
          <a:xfrm>
            <a:off x="3098070" y="71373"/>
            <a:ext cx="5788023" cy="8693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1AA78D-8C33-4744-9D19-BD2CE4CCC6D0}"/>
              </a:ext>
            </a:extLst>
          </p:cNvPr>
          <p:cNvSpPr txBox="1">
            <a:spLocks/>
          </p:cNvSpPr>
          <p:nvPr/>
        </p:nvSpPr>
        <p:spPr>
          <a:xfrm>
            <a:off x="3098070" y="169478"/>
            <a:ext cx="9875520" cy="135636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de	FRUTAS</a:t>
            </a:r>
          </a:p>
        </p:txBody>
      </p:sp>
    </p:spTree>
    <p:extLst>
      <p:ext uri="{BB962C8B-B14F-4D97-AF65-F5344CB8AC3E}">
        <p14:creationId xmlns:p14="http://schemas.microsoft.com/office/powerpoint/2010/main" val="206235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2 frutas que te ayudarán a bajar de peso">
            <a:extLst>
              <a:ext uri="{FF2B5EF4-FFF2-40B4-BE49-F238E27FC236}">
                <a16:creationId xmlns:a16="http://schemas.microsoft.com/office/drawing/2014/main" id="{05DEB275-48CC-4B0E-AEEE-F6BE5DBD3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6" y="256517"/>
            <a:ext cx="11743299" cy="426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5986167-642B-41AC-8D73-066434659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660263"/>
              </p:ext>
            </p:extLst>
          </p:nvPr>
        </p:nvGraphicFramePr>
        <p:xfrm>
          <a:off x="2032000" y="1183900"/>
          <a:ext cx="8127999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24406">
                  <a:extLst>
                    <a:ext uri="{9D8B030D-6E8A-4147-A177-3AD203B41FA5}">
                      <a16:colId xmlns:a16="http://schemas.microsoft.com/office/drawing/2014/main" val="2334160922"/>
                    </a:ext>
                  </a:extLst>
                </a:gridCol>
                <a:gridCol w="2794260">
                  <a:extLst>
                    <a:ext uri="{9D8B030D-6E8A-4147-A177-3AD203B41FA5}">
                      <a16:colId xmlns:a16="http://schemas.microsoft.com/office/drawing/2014/main" val="30443144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24927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PRODUCTO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PRECIO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767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Kiwi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15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564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Uva globo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66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Uva verde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28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Uva negra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29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Uva roja sin semilla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285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Arándanos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s-419" sz="1800" kern="120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130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Jocote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35126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F18F6E2-D87D-4043-8464-D43E8C34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754" y="0"/>
            <a:ext cx="2950851" cy="2950851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CE218F4-2FD5-4A2A-AD09-5D84218C2ECA}"/>
              </a:ext>
            </a:extLst>
          </p:cNvPr>
          <p:cNvSpPr/>
          <p:nvPr/>
        </p:nvSpPr>
        <p:spPr>
          <a:xfrm>
            <a:off x="3627119" y="4703255"/>
            <a:ext cx="4937760" cy="1491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2C315D-DBEE-4792-A1E1-909363FC3F60}"/>
              </a:ext>
            </a:extLst>
          </p:cNvPr>
          <p:cNvSpPr txBox="1"/>
          <p:nvPr/>
        </p:nvSpPr>
        <p:spPr>
          <a:xfrm>
            <a:off x="3304428" y="4879456"/>
            <a:ext cx="57163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400" b="1" dirty="0"/>
              <a:t>Los precios varían según </a:t>
            </a:r>
          </a:p>
          <a:p>
            <a:pPr algn="ctr"/>
            <a:r>
              <a:rPr lang="es-419" sz="3400" b="1" dirty="0"/>
              <a:t>el mercado o temporada!</a:t>
            </a:r>
          </a:p>
        </p:txBody>
      </p:sp>
    </p:spTree>
    <p:extLst>
      <p:ext uri="{BB962C8B-B14F-4D97-AF65-F5344CB8AC3E}">
        <p14:creationId xmlns:p14="http://schemas.microsoft.com/office/powerpoint/2010/main" val="160803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420071E-B268-42DE-AFE3-A53783A7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513983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366C0F-E5B0-4069-9A13-2EC782921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35"/>
          <a:stretch/>
        </p:blipFill>
        <p:spPr>
          <a:xfrm>
            <a:off x="5314122" y="0"/>
            <a:ext cx="6877878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78CF01-90C7-45DF-BE74-06A5C2065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330" y="0"/>
            <a:ext cx="5159218" cy="5159218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44C1845-A28A-424B-B8BE-EF2F49D824A4}"/>
              </a:ext>
            </a:extLst>
          </p:cNvPr>
          <p:cNvSpPr/>
          <p:nvPr/>
        </p:nvSpPr>
        <p:spPr>
          <a:xfrm>
            <a:off x="271780" y="5402762"/>
            <a:ext cx="11644318" cy="83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7B11FF-AF19-4125-926E-418C52767721}"/>
              </a:ext>
            </a:extLst>
          </p:cNvPr>
          <p:cNvSpPr txBox="1"/>
          <p:nvPr/>
        </p:nvSpPr>
        <p:spPr>
          <a:xfrm>
            <a:off x="1212685" y="5558595"/>
            <a:ext cx="11189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dirty="0">
                <a:latin typeface="Abadi" panose="020B0604020104020204" pitchFamily="34" charset="0"/>
              </a:rPr>
              <a:t>8948-0445 / 8588-8495 / 8862-2740 / 8912-3975 / 8885-0896</a:t>
            </a:r>
          </a:p>
        </p:txBody>
      </p:sp>
      <p:pic>
        <p:nvPicPr>
          <p:cNvPr id="5122" name="Picture 2" descr="Icono Teléfono, call Gratis de Eva Fill Icons">
            <a:extLst>
              <a:ext uri="{FF2B5EF4-FFF2-40B4-BE49-F238E27FC236}">
                <a16:creationId xmlns:a16="http://schemas.microsoft.com/office/drawing/2014/main" id="{39445EBC-B873-4A03-B672-B12EB954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4" y="5224546"/>
            <a:ext cx="1363335" cy="136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8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32" y="401873"/>
            <a:ext cx="9875520" cy="1356360"/>
          </a:xfrm>
        </p:spPr>
        <p:txBody>
          <a:bodyPr rtlCol="0">
            <a:normAutofit/>
          </a:bodyPr>
          <a:lstStyle/>
          <a:p>
            <a:r>
              <a:rPr lang="es-ES" sz="60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Combo 1</a:t>
            </a:r>
          </a:p>
        </p:txBody>
      </p:sp>
      <p:pic>
        <p:nvPicPr>
          <p:cNvPr id="1026" name="Picture 2" descr="La psicología explica por qué no comemos fruta y verdura">
            <a:extLst>
              <a:ext uri="{FF2B5EF4-FFF2-40B4-BE49-F238E27FC236}">
                <a16:creationId xmlns:a16="http://schemas.microsoft.com/office/drawing/2014/main" id="{A91236A4-4766-417F-A0DD-6591F6A81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0"/>
          <a:stretch/>
        </p:blipFill>
        <p:spPr bwMode="auto">
          <a:xfrm>
            <a:off x="9616512" y="194924"/>
            <a:ext cx="2129956" cy="646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a 11">
            <a:extLst>
              <a:ext uri="{FF2B5EF4-FFF2-40B4-BE49-F238E27FC236}">
                <a16:creationId xmlns:a16="http://schemas.microsoft.com/office/drawing/2014/main" id="{5B479CE5-B079-4478-BD59-DA2A6B3B2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424588"/>
              </p:ext>
            </p:extLst>
          </p:nvPr>
        </p:nvGraphicFramePr>
        <p:xfrm>
          <a:off x="3948712" y="237752"/>
          <a:ext cx="5166634" cy="64253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3317">
                  <a:extLst>
                    <a:ext uri="{9D8B030D-6E8A-4147-A177-3AD203B41FA5}">
                      <a16:colId xmlns:a16="http://schemas.microsoft.com/office/drawing/2014/main" val="2795688288"/>
                    </a:ext>
                  </a:extLst>
                </a:gridCol>
                <a:gridCol w="2583317">
                  <a:extLst>
                    <a:ext uri="{9D8B030D-6E8A-4147-A177-3AD203B41FA5}">
                      <a16:colId xmlns:a16="http://schemas.microsoft.com/office/drawing/2014/main" val="1291659850"/>
                    </a:ext>
                  </a:extLst>
                </a:gridCol>
              </a:tblGrid>
              <a:tr h="355207">
                <a:tc>
                  <a:txBody>
                    <a:bodyPr/>
                    <a:lstStyle/>
                    <a:p>
                      <a:r>
                        <a:rPr lang="es-419" dirty="0">
                          <a:latin typeface="Arial Narrow" panose="020B0606020202030204" pitchFamily="34" charset="0"/>
                        </a:rPr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latin typeface="Arial Narrow" panose="020B0606020202030204" pitchFamily="34" charset="0"/>
                        </a:rPr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405235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74435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Cebolla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443779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Chile dulce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47167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Culantro castilla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rollo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041028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Culantro coyote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rollo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29323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Repollo blanco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832000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977299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177188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Ñampí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½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715833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Chayotes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303061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unid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298808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Limón mandarina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68213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Plátanos maduros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854685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Yuca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028847"/>
                  </a:ext>
                </a:extLst>
              </a:tr>
              <a:tr h="3552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cabezas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26032"/>
                  </a:ext>
                </a:extLst>
              </a:tr>
              <a:tr h="573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TOTAL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¢13.300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052048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8AB1BC59-C8A9-4D4E-BED6-18E2C244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8" y="2342656"/>
            <a:ext cx="2904208" cy="29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67248-0E45-4602-A238-DD90082C1EEF}"/>
              </a:ext>
            </a:extLst>
          </p:cNvPr>
          <p:cNvSpPr txBox="1">
            <a:spLocks/>
          </p:cNvSpPr>
          <p:nvPr/>
        </p:nvSpPr>
        <p:spPr>
          <a:xfrm>
            <a:off x="2998714" y="532833"/>
            <a:ext cx="9875520" cy="135636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Combo 2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52E6A9EE-F9FD-455D-B4B0-33E48F515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149288"/>
              </p:ext>
            </p:extLst>
          </p:nvPr>
        </p:nvGraphicFramePr>
        <p:xfrm>
          <a:off x="2306325" y="1361988"/>
          <a:ext cx="4227156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578">
                  <a:extLst>
                    <a:ext uri="{9D8B030D-6E8A-4147-A177-3AD203B41FA5}">
                      <a16:colId xmlns:a16="http://schemas.microsoft.com/office/drawing/2014/main" val="873965461"/>
                    </a:ext>
                  </a:extLst>
                </a:gridCol>
                <a:gridCol w="2113578">
                  <a:extLst>
                    <a:ext uri="{9D8B030D-6E8A-4147-A177-3AD203B41FA5}">
                      <a16:colId xmlns:a16="http://schemas.microsoft.com/office/drawing/2014/main" val="2518625086"/>
                    </a:ext>
                  </a:extLst>
                </a:gridCol>
              </a:tblGrid>
              <a:tr h="270348">
                <a:tc>
                  <a:txBody>
                    <a:bodyPr/>
                    <a:lstStyle/>
                    <a:p>
                      <a:r>
                        <a:rPr lang="es-419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048161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Papa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835025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Cebolla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412158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Chile dulce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4 unid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986538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Culantro castilla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2 rollitos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712643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Brócoli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60825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Apio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mata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216122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Lechuga Americana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909904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Tomate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568756"/>
                  </a:ext>
                </a:extLst>
              </a:tr>
              <a:tr h="327482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Pepino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½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475014"/>
                  </a:ext>
                </a:extLst>
              </a:tr>
            </a:tbl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D0499EC6-24A2-4A69-B617-4B616E272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010600"/>
              </p:ext>
            </p:extLst>
          </p:nvPr>
        </p:nvGraphicFramePr>
        <p:xfrm>
          <a:off x="5662461" y="1707955"/>
          <a:ext cx="4025064" cy="4404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2532">
                  <a:extLst>
                    <a:ext uri="{9D8B030D-6E8A-4147-A177-3AD203B41FA5}">
                      <a16:colId xmlns:a16="http://schemas.microsoft.com/office/drawing/2014/main" val="4271475717"/>
                    </a:ext>
                  </a:extLst>
                </a:gridCol>
                <a:gridCol w="2012532">
                  <a:extLst>
                    <a:ext uri="{9D8B030D-6E8A-4147-A177-3AD203B41FA5}">
                      <a16:colId xmlns:a16="http://schemas.microsoft.com/office/drawing/2014/main" val="1111278125"/>
                    </a:ext>
                  </a:extLst>
                </a:gridCol>
              </a:tblGrid>
              <a:tr h="347360">
                <a:tc>
                  <a:txBody>
                    <a:bodyPr/>
                    <a:lstStyle/>
                    <a:p>
                      <a:r>
                        <a:rPr lang="es-419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340764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Limón mandarina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6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759623"/>
                  </a:ext>
                </a:extLst>
              </a:tr>
              <a:tr h="296284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Piña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527379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Coliflor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86849"/>
                  </a:ext>
                </a:extLst>
              </a:tr>
              <a:tr h="380886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Bananos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mano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99667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Papaya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945695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Zanahoria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553230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Chayote tierno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3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695012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Elote blanco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4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323818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Plátano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2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52770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493926"/>
                  </a:ext>
                </a:extLst>
              </a:tr>
              <a:tr h="347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TOTAL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36443"/>
                  </a:ext>
                </a:extLst>
              </a:tr>
            </a:tbl>
          </a:graphicData>
        </a:graphic>
      </p:graphicFrame>
      <p:pic>
        <p:nvPicPr>
          <p:cNvPr id="2050" name="Picture 2" descr="Verduras y hortalizas en una dieta diaria: beneficios y consejos">
            <a:extLst>
              <a:ext uri="{FF2B5EF4-FFF2-40B4-BE49-F238E27FC236}">
                <a16:creationId xmlns:a16="http://schemas.microsoft.com/office/drawing/2014/main" id="{139DC3A6-8C93-44EF-85B0-1A8974B6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887" y="5293908"/>
            <a:ext cx="2803733" cy="1334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áles son las verduras más saludables? | La Cazuela de la Espartería">
            <a:extLst>
              <a:ext uri="{FF2B5EF4-FFF2-40B4-BE49-F238E27FC236}">
                <a16:creationId xmlns:a16="http://schemas.microsoft.com/office/drawing/2014/main" id="{1EE8FCA3-1705-4B36-AEF6-B5C79986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25" y="453270"/>
            <a:ext cx="2540772" cy="1109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39B7D0-28DB-4A88-A3E4-D10160A23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187" y="27699"/>
            <a:ext cx="1378305" cy="13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AE1AD-066D-47D4-BC7E-13ECBE1217EE}"/>
              </a:ext>
            </a:extLst>
          </p:cNvPr>
          <p:cNvSpPr txBox="1">
            <a:spLocks/>
          </p:cNvSpPr>
          <p:nvPr/>
        </p:nvSpPr>
        <p:spPr>
          <a:xfrm>
            <a:off x="3598779" y="232188"/>
            <a:ext cx="9875520" cy="135636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Combo 3  </a:t>
            </a:r>
            <a:r>
              <a:rPr lang="es-ES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FRUTAS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0C1E1962-7AE9-4522-99FD-AB8CA9A6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901951"/>
              </p:ext>
            </p:extLst>
          </p:nvPr>
        </p:nvGraphicFramePr>
        <p:xfrm>
          <a:off x="3598779" y="1026736"/>
          <a:ext cx="4994442" cy="54864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97221">
                  <a:extLst>
                    <a:ext uri="{9D8B030D-6E8A-4147-A177-3AD203B41FA5}">
                      <a16:colId xmlns:a16="http://schemas.microsoft.com/office/drawing/2014/main" val="762620147"/>
                    </a:ext>
                  </a:extLst>
                </a:gridCol>
                <a:gridCol w="2497221">
                  <a:extLst>
                    <a:ext uri="{9D8B030D-6E8A-4147-A177-3AD203B41FA5}">
                      <a16:colId xmlns:a16="http://schemas.microsoft.com/office/drawing/2014/main" val="4213877308"/>
                    </a:ext>
                  </a:extLst>
                </a:gridCol>
              </a:tblGrid>
              <a:tr h="229697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789419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Caja de fresas grande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042063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527870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Maracuyá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33358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bolsita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04048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Naranjas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unid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476175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798138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½ 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552789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Papaya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1388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Piña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735484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290365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Manzana gala paquete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343128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Uva globo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094325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Miel de abeja pequeña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tarrito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099277"/>
                  </a:ext>
                </a:extLst>
              </a:tr>
              <a:tr h="229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¢16.900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502770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11C5609-70AC-493D-A136-E6EB084F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66" y="2115342"/>
            <a:ext cx="2953190" cy="2953190"/>
          </a:xfrm>
          <a:prstGeom prst="rect">
            <a:avLst/>
          </a:prstGeom>
        </p:spPr>
      </p:pic>
      <p:pic>
        <p:nvPicPr>
          <p:cNvPr id="1028" name="Picture 4" descr="TCS Noticias on Twitter: &quot;#Salud Las frutas nos aportan una gran ...">
            <a:extLst>
              <a:ext uri="{FF2B5EF4-FFF2-40B4-BE49-F238E27FC236}">
                <a16:creationId xmlns:a16="http://schemas.microsoft.com/office/drawing/2014/main" id="{66891CEA-FCCB-4AA4-B4AA-66DE86E6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54814" y="1713913"/>
            <a:ext cx="6393624" cy="343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5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1AB95-DF9F-4A5F-8B2B-A66D4EF54017}"/>
              </a:ext>
            </a:extLst>
          </p:cNvPr>
          <p:cNvSpPr txBox="1">
            <a:spLocks/>
          </p:cNvSpPr>
          <p:nvPr/>
        </p:nvSpPr>
        <p:spPr>
          <a:xfrm>
            <a:off x="2608983" y="188462"/>
            <a:ext cx="9875520" cy="135636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Combo 4</a:t>
            </a:r>
            <a:endParaRPr lang="es-ES" sz="48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CBD0A0C3-3890-479B-B354-EB5D3DC08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462614"/>
              </p:ext>
            </p:extLst>
          </p:nvPr>
        </p:nvGraphicFramePr>
        <p:xfrm>
          <a:off x="2096779" y="1021402"/>
          <a:ext cx="4171488" cy="548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5744">
                  <a:extLst>
                    <a:ext uri="{9D8B030D-6E8A-4147-A177-3AD203B41FA5}">
                      <a16:colId xmlns:a16="http://schemas.microsoft.com/office/drawing/2014/main" val="460847036"/>
                    </a:ext>
                  </a:extLst>
                </a:gridCol>
                <a:gridCol w="2085744">
                  <a:extLst>
                    <a:ext uri="{9D8B030D-6E8A-4147-A177-3AD203B41FA5}">
                      <a16:colId xmlns:a16="http://schemas.microsoft.com/office/drawing/2014/main" val="2488056984"/>
                    </a:ext>
                  </a:extLst>
                </a:gridCol>
              </a:tblGrid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612082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Papa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030032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Tomate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43250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Cebolla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308322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Brócoli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37577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Apio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mata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818662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Ajos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3 cabezas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249032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Naranjas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5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955320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Coliflor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057248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Culantro castilla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2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845923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Chayotes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3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45514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Chile dulces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4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653180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Elote blanco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4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490311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Lechuga Americana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773850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r>
                        <a:rPr lang="es-419" dirty="0"/>
                        <a:t>Limón mandarina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6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05013"/>
                  </a:ext>
                </a:extLst>
              </a:tr>
            </a:tbl>
          </a:graphicData>
        </a:graphic>
      </p:graphicFrame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3361C5B1-D213-409D-98C3-4C0820381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1001"/>
              </p:ext>
            </p:extLst>
          </p:nvPr>
        </p:nvGraphicFramePr>
        <p:xfrm>
          <a:off x="5577769" y="1021402"/>
          <a:ext cx="3744832" cy="519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2416">
                  <a:extLst>
                    <a:ext uri="{9D8B030D-6E8A-4147-A177-3AD203B41FA5}">
                      <a16:colId xmlns:a16="http://schemas.microsoft.com/office/drawing/2014/main" val="153994026"/>
                    </a:ext>
                  </a:extLst>
                </a:gridCol>
                <a:gridCol w="1872416">
                  <a:extLst>
                    <a:ext uri="{9D8B030D-6E8A-4147-A177-3AD203B41FA5}">
                      <a16:colId xmlns:a16="http://schemas.microsoft.com/office/drawing/2014/main" val="77532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161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Bananos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mano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3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bolsita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077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Papaya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42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Pepino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½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14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Piña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54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Plátano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2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399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Zanahoria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828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Repollo blanco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82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Camote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174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Sandía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513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Yuca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63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½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694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¢24.500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401698"/>
                  </a:ext>
                </a:extLst>
              </a:tr>
            </a:tbl>
          </a:graphicData>
        </a:graphic>
      </p:graphicFrame>
      <p:pic>
        <p:nvPicPr>
          <p:cNvPr id="2050" name="Picture 2" descr="Viralízalo / Frutas y verduras">
            <a:extLst>
              <a:ext uri="{FF2B5EF4-FFF2-40B4-BE49-F238E27FC236}">
                <a16:creationId xmlns:a16="http://schemas.microsoft.com/office/drawing/2014/main" id="{A685AAD2-F49F-4190-B1AF-90118348E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04"/>
          <a:stretch/>
        </p:blipFill>
        <p:spPr bwMode="auto">
          <a:xfrm>
            <a:off x="5433134" y="188462"/>
            <a:ext cx="5916539" cy="860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ADF2D7-443E-4331-B92B-EEFF8D18C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847" y="4488594"/>
            <a:ext cx="2019208" cy="20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1DD09-254F-4102-98CB-466D8A57DC72}"/>
              </a:ext>
            </a:extLst>
          </p:cNvPr>
          <p:cNvSpPr txBox="1">
            <a:spLocks/>
          </p:cNvSpPr>
          <p:nvPr/>
        </p:nvSpPr>
        <p:spPr>
          <a:xfrm>
            <a:off x="1319406" y="343010"/>
            <a:ext cx="9875520" cy="135636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Combo 5</a:t>
            </a:r>
            <a:endParaRPr lang="es-ES" sz="54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A3D0283-B9A2-4E36-B572-DF41EE23C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124641"/>
              </p:ext>
            </p:extLst>
          </p:nvPr>
        </p:nvGraphicFramePr>
        <p:xfrm>
          <a:off x="4913394" y="462280"/>
          <a:ext cx="6281532" cy="593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40766">
                  <a:extLst>
                    <a:ext uri="{9D8B030D-6E8A-4147-A177-3AD203B41FA5}">
                      <a16:colId xmlns:a16="http://schemas.microsoft.com/office/drawing/2014/main" val="601879416"/>
                    </a:ext>
                  </a:extLst>
                </a:gridCol>
                <a:gridCol w="3140766">
                  <a:extLst>
                    <a:ext uri="{9D8B030D-6E8A-4147-A177-3AD203B41FA5}">
                      <a16:colId xmlns:a16="http://schemas.microsoft.com/office/drawing/2014/main" val="993924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25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Papa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522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Tomate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884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Zanahoria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616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Camote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399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Cebolla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074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Chayotes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2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468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Chile dulce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3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73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Plátano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2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923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Plátano maduro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2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52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Ajos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3 cabezas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194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Piña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97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Papaya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40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Bananos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mano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42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Cartón de huevos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46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4911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35F39E83-96A1-462B-91DE-DFFB77DAD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06" y="1214194"/>
            <a:ext cx="2953190" cy="2953190"/>
          </a:xfrm>
          <a:prstGeom prst="rect">
            <a:avLst/>
          </a:prstGeom>
        </p:spPr>
      </p:pic>
      <p:pic>
        <p:nvPicPr>
          <p:cNvPr id="3074" name="Picture 2" descr="Diez trucos para sacar el máximo partido a las verduras y ...">
            <a:extLst>
              <a:ext uri="{FF2B5EF4-FFF2-40B4-BE49-F238E27FC236}">
                <a16:creationId xmlns:a16="http://schemas.microsoft.com/office/drawing/2014/main" id="{B38B580C-8C73-4FC6-A214-04EFD50C3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8" y="4162559"/>
            <a:ext cx="4188373" cy="2498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7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Una dieta pobre en frutas y verduras, responsable de 2,8 millones ...">
            <a:extLst>
              <a:ext uri="{FF2B5EF4-FFF2-40B4-BE49-F238E27FC236}">
                <a16:creationId xmlns:a16="http://schemas.microsoft.com/office/drawing/2014/main" id="{D5B6613D-DBB7-431F-B2F9-30D9BF9D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128" y="4776791"/>
            <a:ext cx="3640665" cy="107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5E7439-51A1-4DBD-99FD-0FCD3327C918}"/>
              </a:ext>
            </a:extLst>
          </p:cNvPr>
          <p:cNvSpPr txBox="1">
            <a:spLocks/>
          </p:cNvSpPr>
          <p:nvPr/>
        </p:nvSpPr>
        <p:spPr>
          <a:xfrm>
            <a:off x="2819732" y="575906"/>
            <a:ext cx="9875520" cy="135636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Combo 6</a:t>
            </a:r>
            <a:endParaRPr lang="es-ES" sz="54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3975DD4F-5E28-4D2B-8E26-149A2784B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268139"/>
              </p:ext>
            </p:extLst>
          </p:nvPr>
        </p:nvGraphicFramePr>
        <p:xfrm>
          <a:off x="2270622" y="1405356"/>
          <a:ext cx="4262506" cy="4450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131253">
                  <a:extLst>
                    <a:ext uri="{9D8B030D-6E8A-4147-A177-3AD203B41FA5}">
                      <a16:colId xmlns:a16="http://schemas.microsoft.com/office/drawing/2014/main" val="1761727457"/>
                    </a:ext>
                  </a:extLst>
                </a:gridCol>
                <a:gridCol w="2131253">
                  <a:extLst>
                    <a:ext uri="{9D8B030D-6E8A-4147-A177-3AD203B41FA5}">
                      <a16:colId xmlns:a16="http://schemas.microsoft.com/office/drawing/2014/main" val="4061772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419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355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Papa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36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Tomate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2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Cebolla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59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Brócoli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456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Apio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mata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24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Zanahoria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18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Culantro castilla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rollo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05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Culantro coyote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rollo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142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Chile dulce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4 unid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424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Lechuga Americana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63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Tomillo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rollo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387938"/>
                  </a:ext>
                </a:extLst>
              </a:tr>
            </a:tbl>
          </a:graphicData>
        </a:graphic>
      </p:graphicFrame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0F01D952-6AC9-4FE5-98AA-87250753E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519073"/>
              </p:ext>
            </p:extLst>
          </p:nvPr>
        </p:nvGraphicFramePr>
        <p:xfrm>
          <a:off x="6452823" y="1399575"/>
          <a:ext cx="3720970" cy="336025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60485">
                  <a:extLst>
                    <a:ext uri="{9D8B030D-6E8A-4147-A177-3AD203B41FA5}">
                      <a16:colId xmlns:a16="http://schemas.microsoft.com/office/drawing/2014/main" val="84580914"/>
                    </a:ext>
                  </a:extLst>
                </a:gridCol>
                <a:gridCol w="1860485">
                  <a:extLst>
                    <a:ext uri="{9D8B030D-6E8A-4147-A177-3AD203B41FA5}">
                      <a16:colId xmlns:a16="http://schemas.microsoft.com/office/drawing/2014/main" val="2411962828"/>
                    </a:ext>
                  </a:extLst>
                </a:gridCol>
              </a:tblGrid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065210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Limón mandarina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5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599997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Bananos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mano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960627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bolsita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479502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½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166708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Piña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 unid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036755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Maracuyá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½ kilo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830482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r>
                        <a:rPr lang="es-419" dirty="0"/>
                        <a:t>Tamarindo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 1 pelota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86510"/>
                  </a:ext>
                </a:extLst>
              </a:tr>
              <a:tr h="3733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kern="12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¢15.600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448371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1EDC586-7852-408C-B8B8-341D16F12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264" y="269022"/>
            <a:ext cx="1065382" cy="10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2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ágenes de Madera Marron | Vectores, fotos de stock y PSD gratuitos">
            <a:extLst>
              <a:ext uri="{FF2B5EF4-FFF2-40B4-BE49-F238E27FC236}">
                <a16:creationId xmlns:a16="http://schemas.microsoft.com/office/drawing/2014/main" id="{62AE1EB1-004D-43ED-B4E8-C7DEBB415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ACB4833A-E0C8-4666-ACA7-102530269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171297"/>
              </p:ext>
            </p:extLst>
          </p:nvPr>
        </p:nvGraphicFramePr>
        <p:xfrm>
          <a:off x="1569948" y="1198308"/>
          <a:ext cx="4679931" cy="469392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59977">
                  <a:extLst>
                    <a:ext uri="{9D8B030D-6E8A-4147-A177-3AD203B41FA5}">
                      <a16:colId xmlns:a16="http://schemas.microsoft.com/office/drawing/2014/main" val="3149279131"/>
                    </a:ext>
                  </a:extLst>
                </a:gridCol>
                <a:gridCol w="1559977">
                  <a:extLst>
                    <a:ext uri="{9D8B030D-6E8A-4147-A177-3AD203B41FA5}">
                      <a16:colId xmlns:a16="http://schemas.microsoft.com/office/drawing/2014/main" val="2822428025"/>
                    </a:ext>
                  </a:extLst>
                </a:gridCol>
                <a:gridCol w="1559977">
                  <a:extLst>
                    <a:ext uri="{9D8B030D-6E8A-4147-A177-3AD203B41FA5}">
                      <a16:colId xmlns:a16="http://schemas.microsoft.com/office/drawing/2014/main" val="3026257073"/>
                    </a:ext>
                  </a:extLst>
                </a:gridCol>
              </a:tblGrid>
              <a:tr h="327182">
                <a:tc>
                  <a:txBody>
                    <a:bodyPr/>
                    <a:lstStyle/>
                    <a:p>
                      <a:r>
                        <a:rPr lang="es-419" sz="16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PRECIO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593395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Cebolla blanca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23955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Cebolla morada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378549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Chile dulce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43562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3 cabezas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376006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Ajo criollo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trenza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¢4.500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084816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Papa amarilla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41090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Zanahoria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705561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Yuca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471604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Yuca pelada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452884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Camote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147028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 err="1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Ñampi</a:t>
                      </a: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½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989479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Tiquisque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½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929820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Vainica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½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977095"/>
                  </a:ext>
                </a:extLst>
              </a:tr>
            </a:tbl>
          </a:graphicData>
        </a:graphic>
      </p:graphicFrame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8E282733-D3B5-4907-A541-59AC4FF9E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345655"/>
              </p:ext>
            </p:extLst>
          </p:nvPr>
        </p:nvGraphicFramePr>
        <p:xfrm>
          <a:off x="5690261" y="1198308"/>
          <a:ext cx="4931792" cy="469392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23737">
                  <a:extLst>
                    <a:ext uri="{9D8B030D-6E8A-4147-A177-3AD203B41FA5}">
                      <a16:colId xmlns:a16="http://schemas.microsoft.com/office/drawing/2014/main" val="3149279131"/>
                    </a:ext>
                  </a:extLst>
                </a:gridCol>
                <a:gridCol w="1628199">
                  <a:extLst>
                    <a:ext uri="{9D8B030D-6E8A-4147-A177-3AD203B41FA5}">
                      <a16:colId xmlns:a16="http://schemas.microsoft.com/office/drawing/2014/main" val="2822428025"/>
                    </a:ext>
                  </a:extLst>
                </a:gridCol>
                <a:gridCol w="1179856">
                  <a:extLst>
                    <a:ext uri="{9D8B030D-6E8A-4147-A177-3AD203B41FA5}">
                      <a16:colId xmlns:a16="http://schemas.microsoft.com/office/drawing/2014/main" val="3026257073"/>
                    </a:ext>
                  </a:extLst>
                </a:gridCol>
              </a:tblGrid>
              <a:tr h="327182">
                <a:tc>
                  <a:txBody>
                    <a:bodyPr/>
                    <a:lstStyle/>
                    <a:p>
                      <a:r>
                        <a:rPr lang="es-419" sz="16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PRECIO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593395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Chayote tierno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008672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Chayote verde tierno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675657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Chayote </a:t>
                      </a:r>
                      <a:r>
                        <a:rPr lang="es-419" sz="1600" kern="1200" dirty="0" err="1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pocoro</a:t>
                      </a:r>
                      <a:endParaRPr lang="es-419" sz="1600" kern="1200" dirty="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paquete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73304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Chayote sazón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714192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Zuquini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366303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Espinaca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3261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Coliflor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546233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Brócoli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066201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Repollo blanco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411288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Repollo morado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349706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Remolacha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168963"/>
                  </a:ext>
                </a:extLst>
              </a:tr>
              <a:tr h="327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Elote blanco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83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Elote amarillo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 4 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777088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415719B4-25BC-4ACA-B818-06FC0FD698D1}"/>
              </a:ext>
            </a:extLst>
          </p:cNvPr>
          <p:cNvSpPr/>
          <p:nvPr/>
        </p:nvSpPr>
        <p:spPr>
          <a:xfrm>
            <a:off x="1151706" y="164504"/>
            <a:ext cx="9633192" cy="8693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6A98DD-16E6-41BA-8570-A531B3CE95CF}"/>
              </a:ext>
            </a:extLst>
          </p:cNvPr>
          <p:cNvSpPr txBox="1">
            <a:spLocks/>
          </p:cNvSpPr>
          <p:nvPr/>
        </p:nvSpPr>
        <p:spPr>
          <a:xfrm>
            <a:off x="1908699" y="233902"/>
            <a:ext cx="7874494" cy="760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de Verduras &amp; Legumbres</a:t>
            </a:r>
          </a:p>
        </p:txBody>
      </p:sp>
    </p:spTree>
    <p:extLst>
      <p:ext uri="{BB962C8B-B14F-4D97-AF65-F5344CB8AC3E}">
        <p14:creationId xmlns:p14="http://schemas.microsoft.com/office/powerpoint/2010/main" val="147519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erduras de temporada: ¿cuáles podemos comer en invierno?">
            <a:extLst>
              <a:ext uri="{FF2B5EF4-FFF2-40B4-BE49-F238E27FC236}">
                <a16:creationId xmlns:a16="http://schemas.microsoft.com/office/drawing/2014/main" id="{0DC04A8A-A28D-479B-8592-7449BDF0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" y="0"/>
            <a:ext cx="121980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807470A2-278D-4F36-81F9-2F1037F8F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984695"/>
              </p:ext>
            </p:extLst>
          </p:nvPr>
        </p:nvGraphicFramePr>
        <p:xfrm>
          <a:off x="1450321" y="275501"/>
          <a:ext cx="4461905" cy="600176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757222">
                  <a:extLst>
                    <a:ext uri="{9D8B030D-6E8A-4147-A177-3AD203B41FA5}">
                      <a16:colId xmlns:a16="http://schemas.microsoft.com/office/drawing/2014/main" val="2431989774"/>
                    </a:ext>
                  </a:extLst>
                </a:gridCol>
                <a:gridCol w="1514623">
                  <a:extLst>
                    <a:ext uri="{9D8B030D-6E8A-4147-A177-3AD203B41FA5}">
                      <a16:colId xmlns:a16="http://schemas.microsoft.com/office/drawing/2014/main" val="1893337279"/>
                    </a:ext>
                  </a:extLst>
                </a:gridCol>
                <a:gridCol w="1190060">
                  <a:extLst>
                    <a:ext uri="{9D8B030D-6E8A-4147-A177-3AD203B41FA5}">
                      <a16:colId xmlns:a16="http://schemas.microsoft.com/office/drawing/2014/main" val="3995471635"/>
                    </a:ext>
                  </a:extLst>
                </a:gridCol>
              </a:tblGrid>
              <a:tr h="347026">
                <a:tc>
                  <a:txBody>
                    <a:bodyPr/>
                    <a:lstStyle/>
                    <a:p>
                      <a:r>
                        <a:rPr lang="es-419" sz="14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PRECIO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104645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Plátano verde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353780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Plátano maduro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006738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Ayote sazón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¢3.000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689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Ayote tierno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20861"/>
                  </a:ext>
                </a:extLst>
              </a:tr>
              <a:tr h="36259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 err="1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Ayotitos</a:t>
                      </a: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 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716440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Tomate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551007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Pepino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1 kilo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26445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Lechuga americana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041115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Lechuga romana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0588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Acelga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391396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Tomate cherry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253512"/>
                  </a:ext>
                </a:extLst>
              </a:tr>
              <a:tr h="347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Hongos frescos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460515"/>
                  </a:ext>
                </a:extLst>
              </a:tr>
              <a:tr h="6072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Romero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 grande</a:t>
                      </a:r>
                    </a:p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(5 rollitos)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49764"/>
                  </a:ext>
                </a:extLst>
              </a:tr>
              <a:tr h="8675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Tomillo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 grande</a:t>
                      </a:r>
                    </a:p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(5 rollitos)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610429"/>
                  </a:ext>
                </a:extLst>
              </a:tr>
            </a:tbl>
          </a:graphicData>
        </a:graphic>
      </p:graphicFrame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E958BE92-1240-4C5C-9E35-4610ADC61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22073"/>
              </p:ext>
            </p:extLst>
          </p:nvPr>
        </p:nvGraphicFramePr>
        <p:xfrm>
          <a:off x="5974673" y="202884"/>
          <a:ext cx="3986073" cy="614700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28691">
                  <a:extLst>
                    <a:ext uri="{9D8B030D-6E8A-4147-A177-3AD203B41FA5}">
                      <a16:colId xmlns:a16="http://schemas.microsoft.com/office/drawing/2014/main" val="933632172"/>
                    </a:ext>
                  </a:extLst>
                </a:gridCol>
                <a:gridCol w="1328691">
                  <a:extLst>
                    <a:ext uri="{9D8B030D-6E8A-4147-A177-3AD203B41FA5}">
                      <a16:colId xmlns:a16="http://schemas.microsoft.com/office/drawing/2014/main" val="1332600908"/>
                    </a:ext>
                  </a:extLst>
                </a:gridCol>
                <a:gridCol w="1328691">
                  <a:extLst>
                    <a:ext uri="{9D8B030D-6E8A-4147-A177-3AD203B41FA5}">
                      <a16:colId xmlns:a16="http://schemas.microsoft.com/office/drawing/2014/main" val="1641022413"/>
                    </a:ext>
                  </a:extLst>
                </a:gridCol>
              </a:tblGrid>
              <a:tr h="417502">
                <a:tc>
                  <a:txBody>
                    <a:bodyPr/>
                    <a:lstStyle/>
                    <a:p>
                      <a:r>
                        <a:rPr lang="es-419" sz="14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PRECIO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057821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Orégano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 grande</a:t>
                      </a:r>
                    </a:p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(5 rollitos)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¢500</a:t>
                      </a:r>
                    </a:p>
                    <a:p>
                      <a:pPr marL="0" algn="l" defTabSz="914400" rtl="0" eaLnBrk="1" latinLnBrk="0" hangingPunct="1"/>
                      <a:endParaRPr lang="es-419" sz="1400" kern="1200" dirty="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436373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Apio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 grande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185571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Culantro coyote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584366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Culantro castilla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896492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Cebollino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452075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Cebollín fino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unid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721058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Puerro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5090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Espárragos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Rollo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¢4.500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926644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Mini zanahoria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287531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Mini vegetales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734048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Cuculmeca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Bolsita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¢2.500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856449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Vainica mini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289928"/>
                  </a:ext>
                </a:extLst>
              </a:tr>
              <a:tr h="417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Alfalfa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bandeja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Abadi" panose="020B0604020104020204" pitchFamily="34" charset="0"/>
                          <a:ea typeface="+mn-ea"/>
                          <a:cs typeface="+mn-cs"/>
                        </a:rPr>
                        <a:t>¢1.700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7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605836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047_TF00019431.potx" id="{D0E973BB-5B8B-49C4-88A0-70B3ECCFE27E}" vid="{B658C530-842B-4EF1-AB69-E4DD1E543CE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Base</Template>
  <TotalTime>1604</TotalTime>
  <Words>1061</Words>
  <Application>Microsoft Office PowerPoint</Application>
  <PresentationFormat>Panorámica</PresentationFormat>
  <Paragraphs>630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Abadi</vt:lpstr>
      <vt:lpstr>Arial Narrow</vt:lpstr>
      <vt:lpstr>Calibri</vt:lpstr>
      <vt:lpstr>Corbel</vt:lpstr>
      <vt:lpstr>Base</vt:lpstr>
      <vt:lpstr>Síguenos en Facebook</vt:lpstr>
      <vt:lpstr>Combo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ASOCIACIONES SOLIDARISTAS</dc:title>
  <dc:creator>Info eventosnazca</dc:creator>
  <cp:lastModifiedBy>david Abrahams</cp:lastModifiedBy>
  <cp:revision>50</cp:revision>
  <dcterms:created xsi:type="dcterms:W3CDTF">2020-07-22T15:22:42Z</dcterms:created>
  <dcterms:modified xsi:type="dcterms:W3CDTF">2020-09-21T14:29:14Z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